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71" r:id="rId3"/>
    <p:sldId id="372" r:id="rId4"/>
    <p:sldId id="373" r:id="rId5"/>
    <p:sldId id="367" r:id="rId6"/>
    <p:sldId id="379" r:id="rId7"/>
    <p:sldId id="368" r:id="rId8"/>
    <p:sldId id="380" r:id="rId9"/>
    <p:sldId id="374" r:id="rId10"/>
    <p:sldId id="369" r:id="rId11"/>
    <p:sldId id="370" r:id="rId12"/>
    <p:sldId id="377" r:id="rId13"/>
    <p:sldId id="359" r:id="rId14"/>
    <p:sldId id="381" r:id="rId15"/>
    <p:sldId id="378" r:id="rId16"/>
    <p:sldId id="360" r:id="rId17"/>
    <p:sldId id="361" r:id="rId18"/>
    <p:sldId id="366" r:id="rId19"/>
    <p:sldId id="362"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0" d="100"/>
          <a:sy n="100" d="100"/>
        </p:scale>
        <p:origin x="-1860" y="-78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24.09.2020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a:t>Klikk for å redigere tittelstil</a:t>
            </a:r>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a:t>Klikk for å redigere tittelstil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a:t>Klikk for å redigere tittelstil</a:t>
            </a:r>
          </a:p>
        </p:txBody>
      </p:sp>
      <p:sp>
        <p:nvSpPr>
          <p:cNvPr id="3" name="Plassholder for innhold 2"/>
          <p:cNvSpPr>
            <a:spLocks noGrp="1"/>
          </p:cNvSpPr>
          <p:nvPr>
            <p:ph idx="1"/>
          </p:nvPr>
        </p:nvSpPr>
        <p:spPr>
          <a:xfrm>
            <a:off x="0" y="992075"/>
            <a:ext cx="9144000" cy="402794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a:t>Klikk for å redigere tittelstil</a:t>
            </a:r>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a:solidFill>
                  <a:schemeClr val="tx1"/>
                </a:solidFill>
                <a:latin typeface="Arial Black" pitchFamily="34" charset="0"/>
                <a:cs typeface="Arial" pitchFamily="34" charset="0"/>
              </a:rPr>
              <a:t>Virtual</a:t>
            </a:r>
            <a:r>
              <a:rPr lang="nb-NO" sz="1000" b="0" dirty="0">
                <a:solidFill>
                  <a:schemeClr val="tx1"/>
                </a:solidFill>
                <a:latin typeface="Arial Black" pitchFamily="34" charset="0"/>
                <a:cs typeface="Arial" pitchFamily="34" charset="0"/>
              </a:rPr>
              <a:t> </a:t>
            </a:r>
            <a:r>
              <a:rPr lang="nb-NO" sz="1000" b="0" dirty="0" err="1">
                <a:solidFill>
                  <a:schemeClr val="tx1"/>
                </a:solidFill>
                <a:latin typeface="Arial Black" pitchFamily="34" charset="0"/>
                <a:cs typeface="Arial" pitchFamily="34" charset="0"/>
              </a:rPr>
              <a:t>Intelligence</a:t>
            </a:r>
            <a:r>
              <a:rPr lang="nb-NO" sz="1000" b="0" dirty="0">
                <a:solidFill>
                  <a:schemeClr val="tx1"/>
                </a:solidFill>
                <a:latin typeface="Arial Black" pitchFamily="34" charset="0"/>
                <a:cs typeface="Arial" pitchFamily="34" charset="0"/>
              </a:rPr>
              <a:t> Service</a:t>
            </a: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a:solidFill>
                  <a:schemeClr val="bg1"/>
                </a:solidFill>
                <a:latin typeface="Arial Black" pitchFamily="34" charset="0"/>
              </a:rPr>
              <a:t>Victoria</a:t>
            </a:r>
            <a:r>
              <a:rPr lang="nb-NO" sz="700" b="1" baseline="0" dirty="0">
                <a:solidFill>
                  <a:schemeClr val="bg1"/>
                </a:solidFill>
                <a:latin typeface="Arial Black" pitchFamily="34" charset="0"/>
              </a:rPr>
              <a:t> Per </a:t>
            </a:r>
            <a:r>
              <a:rPr lang="nb-NO" sz="700" b="1" baseline="0" dirty="0" err="1">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discordapp.com/attachments/287519461894782976/627800830069964800/Virtual_Intelligence_Service_Logo.PNG"/>
          <p:cNvPicPr>
            <a:picLocks noChangeAspect="1" noChangeArrowheads="1"/>
          </p:cNvPicPr>
          <p:nvPr/>
        </p:nvPicPr>
        <p:blipFill>
          <a:blip r:embed="rId3" cstate="print"/>
          <a:srcRect b="10000"/>
          <a:stretch>
            <a:fillRect/>
          </a:stretch>
        </p:blipFill>
        <p:spPr bwMode="auto">
          <a:xfrm>
            <a:off x="-9765592" y="344003"/>
            <a:ext cx="8951266" cy="1822703"/>
          </a:xfrm>
          <a:prstGeom prst="rect">
            <a:avLst/>
          </a:prstGeom>
          <a:noFill/>
        </p:spPr>
      </p:pic>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a:t>DISCLAIMER: </a:t>
            </a:r>
          </a:p>
          <a:p>
            <a:pPr algn="ctr"/>
            <a:r>
              <a:rPr lang="en-US" sz="1100" dirty="0"/>
              <a:t>This is for multiplayer online gaming using the Digital Combat Systems simulation software published by Eagle Dynamics. The information is not in any way suitable for real world use or operations.</a:t>
            </a:r>
            <a:endParaRPr lang="nb-NO" sz="1100" dirty="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Published: 2020-09-19</a:t>
            </a: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Version: </a:t>
            </a:r>
            <a:r>
              <a:rPr lang="en-US" sz="1400" dirty="0" smtClean="0">
                <a:latin typeface="Arial" pitchFamily="34" charset="0"/>
                <a:cs typeface="Arial" pitchFamily="34" charset="0"/>
              </a:rPr>
              <a:t>1.0</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4"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a:solidFill>
                  <a:srgbClr val="35261F"/>
                </a:solidFill>
                <a:latin typeface="Constantia" pitchFamily="18" charset="0"/>
              </a:rPr>
              <a:t>VIRTUAL INTELLIGENCE SERVICE</a:t>
            </a:r>
          </a:p>
          <a:p>
            <a:pPr algn="ctr"/>
            <a:r>
              <a:rPr lang="en-US" b="1" i="1" dirty="0">
                <a:solidFill>
                  <a:srgbClr val="35261F"/>
                </a:solidFill>
                <a:latin typeface="Constantia" pitchFamily="18" charset="0"/>
              </a:rPr>
              <a:t>VICTORIA PER INTELLECTUM</a:t>
            </a:r>
          </a:p>
        </p:txBody>
      </p:sp>
      <p:sp>
        <p:nvSpPr>
          <p:cNvPr id="10" name="TekstSylinder 9"/>
          <p:cNvSpPr txBox="1"/>
          <p:nvPr/>
        </p:nvSpPr>
        <p:spPr>
          <a:xfrm>
            <a:off x="0" y="2931790"/>
            <a:ext cx="9144000" cy="954107"/>
          </a:xfrm>
          <a:prstGeom prst="rect">
            <a:avLst/>
          </a:prstGeom>
          <a:noFill/>
        </p:spPr>
        <p:txBody>
          <a:bodyPr wrap="square" rtlCol="0">
            <a:spAutoFit/>
          </a:bodyPr>
          <a:lstStyle/>
          <a:p>
            <a:pPr algn="ctr"/>
            <a:r>
              <a:rPr lang="nb-NO" sz="2800" b="1" dirty="0">
                <a:latin typeface="Arial Black" pitchFamily="34" charset="0"/>
                <a:ea typeface="MS Mincho" pitchFamily="49" charset="-128"/>
              </a:rPr>
              <a:t>INTSUM </a:t>
            </a:r>
            <a:r>
              <a:rPr lang="nb-NO" sz="2800" b="1" dirty="0" smtClean="0">
                <a:latin typeface="Arial Black" pitchFamily="34" charset="0"/>
                <a:ea typeface="MS Mincho" pitchFamily="49" charset="-128"/>
              </a:rPr>
              <a:t>VIS GROUND</a:t>
            </a:r>
          </a:p>
          <a:p>
            <a:pPr algn="ctr"/>
            <a:r>
              <a:rPr lang="nb-NO" sz="2800" b="1" dirty="0" smtClean="0">
                <a:latin typeface="Arial Black" pitchFamily="34" charset="0"/>
                <a:ea typeface="MS Mincho" pitchFamily="49" charset="-128"/>
              </a:rPr>
              <a:t>OPAR D+1</a:t>
            </a:r>
            <a:endParaRPr lang="nb-NO" sz="2800" b="1" dirty="0">
              <a:latin typeface="MS Mincho" pitchFamily="49" charset="-128"/>
              <a:ea typeface="MS Mincho" pitchFamily="49"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4rd Corps:</a:t>
            </a:r>
          </a:p>
          <a:p>
            <a:endParaRPr lang="nb-NO" sz="1200" dirty="0"/>
          </a:p>
          <a:p>
            <a:r>
              <a:rPr lang="nb-NO" sz="1200" dirty="0"/>
              <a:t>No further INTEL in this area. INTEL from D+1 still stands:</a:t>
            </a:r>
          </a:p>
          <a:p>
            <a:endParaRPr lang="nb-NO" sz="1200" dirty="0"/>
          </a:p>
          <a:p>
            <a:r>
              <a:rPr lang="nb-NO" sz="1200" dirty="0"/>
              <a:t>«</a:t>
            </a:r>
            <a:r>
              <a:rPr lang="nb-NO" sz="900" i="1" dirty="0"/>
              <a:t>We have no indications that 4th Corps has left their positions around Damaskus</a:t>
            </a:r>
          </a:p>
          <a:p>
            <a:endParaRPr lang="nb-NO" sz="900" i="1" dirty="0"/>
          </a:p>
          <a:p>
            <a:r>
              <a:rPr lang="nb-NO" sz="900" i="1" dirty="0"/>
              <a:t>Any sightings of the Corps reported immideately.</a:t>
            </a:r>
          </a:p>
          <a:p>
            <a:endParaRPr lang="nb-NO" sz="900" i="1" dirty="0"/>
          </a:p>
          <a:p>
            <a:r>
              <a:rPr lang="nb-NO" sz="900" i="1" dirty="0"/>
              <a:t>4th Corps has it’s main manouvre Divisions, however lacks Air Defence Division, Rockets Artillery Regiment, Reconnaissance Regiment, Helicopter Regiment and Logistics Regiment.</a:t>
            </a:r>
          </a:p>
          <a:p>
            <a:endParaRPr lang="nb-NO" sz="900" i="1" dirty="0"/>
          </a:p>
          <a:p>
            <a:r>
              <a:rPr lang="nb-NO" sz="900" i="1" dirty="0"/>
              <a:t>As such 4th Corps should be enterpretted as a reinforcement Corps, which cannot move as it lacks the infrastructure. However given their current position they have a decent infratructure within Damakus. </a:t>
            </a:r>
            <a:r>
              <a:rPr lang="nb-NO" sz="1200" dirty="0"/>
              <a:t>«</a:t>
            </a:r>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652943F4-479F-415A-9C6B-89D64EB4A4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7330" cy="4286280"/>
          </a:xfrm>
          <a:prstGeom prst="rect">
            <a:avLst/>
          </a:prstGeom>
        </p:spPr>
      </p:pic>
    </p:spTree>
    <p:extLst>
      <p:ext uri="{BB962C8B-B14F-4D97-AF65-F5344CB8AC3E}">
        <p14:creationId xmlns:p14="http://schemas.microsoft.com/office/powerpoint/2010/main" xmlns="" val="231107032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5th Corps:</a:t>
            </a:r>
          </a:p>
          <a:p>
            <a:endParaRPr lang="nb-NO" sz="1200" dirty="0"/>
          </a:p>
          <a:p>
            <a:r>
              <a:rPr lang="nb-NO" sz="1200" dirty="0"/>
              <a:t>No further INTEL in this area. INTEL from D+1 still stands:</a:t>
            </a:r>
          </a:p>
          <a:p>
            <a:endParaRPr lang="nb-NO" sz="1200" dirty="0"/>
          </a:p>
          <a:p>
            <a:r>
              <a:rPr lang="nb-NO" sz="1200" dirty="0"/>
              <a:t>«</a:t>
            </a:r>
            <a:r>
              <a:rPr lang="nb-NO" sz="900" i="1" dirty="0"/>
              <a:t>VIS has no indications that the Corps has left it’s home base of Palmyra</a:t>
            </a:r>
          </a:p>
          <a:p>
            <a:endParaRPr lang="nb-NO" sz="900" i="1" dirty="0"/>
          </a:p>
          <a:p>
            <a:r>
              <a:rPr lang="nb-NO" sz="900" i="1" dirty="0"/>
              <a:t>Any sightings of the Corps reported immideately.</a:t>
            </a:r>
          </a:p>
          <a:p>
            <a:endParaRPr lang="nb-NO" sz="900" i="1" dirty="0"/>
          </a:p>
          <a:p>
            <a:r>
              <a:rPr lang="nb-NO" sz="900" i="1" dirty="0"/>
              <a:t>5th Corps is a full strenght corps. 5th Corps is evaluated to be kept for securing the capital of Damakus if the need should arise, but at the same time is also capable of reinforcing 1st and 2nd Corps. </a:t>
            </a:r>
            <a:r>
              <a:rPr lang="nb-NO" sz="1200" dirty="0"/>
              <a:t>«</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21D1A0E7-FD29-42E3-BE9E-0D1492403E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34296" y="642924"/>
            <a:ext cx="5709704" cy="4283424"/>
          </a:xfrm>
          <a:prstGeom prst="rect">
            <a:avLst/>
          </a:prstGeom>
        </p:spPr>
      </p:pic>
    </p:spTree>
    <p:extLst>
      <p:ext uri="{BB962C8B-B14F-4D97-AF65-F5344CB8AC3E}">
        <p14:creationId xmlns:p14="http://schemas.microsoft.com/office/powerpoint/2010/main" xmlns="" val="20547496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SAM unit:</a:t>
            </a:r>
          </a:p>
          <a:p>
            <a:endParaRPr lang="nb-NO" sz="1200" dirty="0"/>
          </a:p>
          <a:p>
            <a:r>
              <a:rPr lang="nb-NO" sz="1200" dirty="0"/>
              <a:t>Armor battalions are protected by:</a:t>
            </a:r>
          </a:p>
          <a:p>
            <a:r>
              <a:rPr lang="nb-NO" sz="1200" dirty="0"/>
              <a:t>ZSU-23/4 + SA19 Tunguska</a:t>
            </a:r>
          </a:p>
          <a:p>
            <a:endParaRPr lang="nb-NO" sz="1200" dirty="0"/>
          </a:p>
          <a:p>
            <a:r>
              <a:rPr lang="nb-NO" sz="1200" dirty="0"/>
              <a:t>Mechanized Battalions are protected by:</a:t>
            </a:r>
          </a:p>
          <a:p>
            <a:r>
              <a:rPr lang="nb-NO" sz="1200" dirty="0"/>
              <a:t>ZSU-23/4 + SA-13 Strela-10</a:t>
            </a:r>
          </a:p>
          <a:p>
            <a:endParaRPr lang="nb-NO" sz="1200" dirty="0"/>
          </a:p>
          <a:p>
            <a:r>
              <a:rPr lang="nb-NO" sz="1200" dirty="0"/>
              <a:t>Motorized Battalions are protected by:</a:t>
            </a:r>
          </a:p>
          <a:p>
            <a:r>
              <a:rPr lang="nb-NO" sz="1200" dirty="0"/>
              <a:t>ZSU-23/4 + SA-9 Strela-1</a:t>
            </a:r>
          </a:p>
          <a:p>
            <a:endParaRPr lang="nb-NO" sz="1200" dirty="0"/>
          </a:p>
          <a:p>
            <a:r>
              <a:rPr lang="nb-NO" sz="1200" dirty="0"/>
              <a:t>Dash-dot lines means un-confirmed locations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extLst>
      <p:ext uri="{BB962C8B-B14F-4D97-AF65-F5344CB8AC3E}">
        <p14:creationId xmlns:p14="http://schemas.microsoft.com/office/powerpoint/2010/main" xmlns="" val="91482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1st Corps:</a:t>
            </a:r>
          </a:p>
          <a:p>
            <a:endParaRPr lang="nb-NO" sz="1200" dirty="0"/>
          </a:p>
          <a:p>
            <a:pPr algn="l"/>
            <a:r>
              <a:rPr lang="pt-BR" sz="1200" b="1" dirty="0"/>
              <a:t>BDA:</a:t>
            </a:r>
          </a:p>
          <a:p>
            <a:pPr algn="l"/>
            <a:r>
              <a:rPr lang="pt-BR" sz="1200" dirty="0"/>
              <a:t>BEAST 4xSA-14 near city of Iskenderun, Appears to be </a:t>
            </a:r>
            <a:r>
              <a:rPr lang="pt-BR" sz="1200" u="sng" dirty="0"/>
              <a:t>entire</a:t>
            </a:r>
            <a:r>
              <a:rPr lang="pt-BR" sz="1200" dirty="0"/>
              <a:t> 1165th SA-15 Battalion supporting 11th Mechanized Division.</a:t>
            </a:r>
          </a:p>
          <a:p>
            <a:pPr algn="l"/>
            <a:endParaRPr lang="pt-BR" sz="1200" dirty="0"/>
          </a:p>
          <a:p>
            <a:pPr algn="l"/>
            <a:r>
              <a:rPr lang="pt-BR" sz="1200" dirty="0"/>
              <a:t>COBRA reported 2x platoon MBT plus 1x Shilka destroyed from 10th Armored Division</a:t>
            </a:r>
          </a:p>
          <a:p>
            <a:pPr algn="l"/>
            <a:endParaRPr lang="pt-BR" sz="1200" dirty="0"/>
          </a:p>
          <a:p>
            <a:pPr algn="l"/>
            <a:r>
              <a:rPr lang="pt-BR" sz="1200" dirty="0"/>
              <a:t>PANTHER reported 1x SA-11 SR destroyed from 1st Corps HQ. The other SA-11 battery is unacounted for. </a:t>
            </a:r>
          </a:p>
          <a:p>
            <a:pPr algn="l"/>
            <a:endParaRPr lang="pt-BR" sz="1200" dirty="0"/>
          </a:p>
          <a:p>
            <a:pPr algn="l"/>
            <a:r>
              <a:rPr lang="pt-BR" sz="1200" dirty="0"/>
              <a:t>JEDI reported 1st Corps HQ destroyed as well as 1st Corps SA-6 battery</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3" name="Billede 2" descr="Et billede, der indeholder tekst, kort&#10;&#10;Automatisk genereret beskrivelse">
            <a:extLst>
              <a:ext uri="{FF2B5EF4-FFF2-40B4-BE49-F238E27FC236}">
                <a16:creationId xmlns:a16="http://schemas.microsoft.com/office/drawing/2014/main" xmlns="" id="{053EFBF9-BAEA-4F16-AE84-4BFE6366EE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5129" y="642924"/>
            <a:ext cx="5683375" cy="42638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2nd Corps:</a:t>
            </a:r>
          </a:p>
          <a:p>
            <a:endParaRPr lang="nb-NO" sz="1200" dirty="0"/>
          </a:p>
          <a:p>
            <a:r>
              <a:rPr lang="nb-NO" sz="1200" dirty="0"/>
              <a:t>Corps HQ co-located with Hatay airfield</a:t>
            </a:r>
          </a:p>
          <a:p>
            <a:endParaRPr lang="nb-NO" sz="1200" dirty="0"/>
          </a:p>
          <a:p>
            <a:pPr algn="l"/>
            <a:r>
              <a:rPr lang="pt-BR" sz="1200" b="1" dirty="0"/>
              <a:t>BDA:</a:t>
            </a:r>
          </a:p>
          <a:p>
            <a:pPr algn="l"/>
            <a:r>
              <a:rPr lang="pt-BR" sz="1200" dirty="0"/>
              <a:t>Viper reported OPARTGT001 and OPARTGT002, Syrian army HQ destroyed.</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EA003533-FA00-4DA1-91C7-FB3202A1D0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7564"/>
          </a:xfrm>
          <a:prstGeom prst="rect">
            <a:avLst/>
          </a:prstGeom>
        </p:spPr>
      </p:pic>
    </p:spTree>
    <p:extLst>
      <p:ext uri="{BB962C8B-B14F-4D97-AF65-F5344CB8AC3E}">
        <p14:creationId xmlns:p14="http://schemas.microsoft.com/office/powerpoint/2010/main" xmlns="" val="424447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3rd Corps:</a:t>
            </a:r>
          </a:p>
          <a:p>
            <a:endParaRPr lang="nb-NO" sz="1200" dirty="0"/>
          </a:p>
          <a:p>
            <a:r>
              <a:rPr lang="nb-NO" sz="1200" dirty="0"/>
              <a:t>Still occupying the de-militarized zone and the Golan height.</a:t>
            </a:r>
          </a:p>
          <a:p>
            <a:endParaRPr lang="nb-NO" sz="1200" b="1" dirty="0"/>
          </a:p>
          <a:p>
            <a:r>
              <a:rPr lang="nb-NO" sz="1200" b="1" dirty="0"/>
              <a:t>BDA: </a:t>
            </a:r>
          </a:p>
          <a:p>
            <a:r>
              <a:rPr lang="nb-NO" sz="1200" dirty="0"/>
              <a:t>DRAGON took out to two BMP-2 platoons plus one air defence platoon from 31st Mechanized Division.</a:t>
            </a:r>
          </a:p>
          <a:p>
            <a:endParaRPr lang="nb-NO" sz="1200" dirty="0"/>
          </a:p>
          <a:p>
            <a:r>
              <a:rPr lang="nb-NO" sz="1200" dirty="0"/>
              <a:t>AXE took out one air defence platoon from 31st Mechanized Division.</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583B2C91-2AEA-4694-8B5A-6809A6BF2E1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39764" y="643061"/>
            <a:ext cx="5668740" cy="4252819"/>
          </a:xfrm>
          <a:prstGeom prst="rect">
            <a:avLst/>
          </a:prstGeom>
        </p:spPr>
      </p:pic>
    </p:spTree>
    <p:extLst>
      <p:ext uri="{BB962C8B-B14F-4D97-AF65-F5344CB8AC3E}">
        <p14:creationId xmlns:p14="http://schemas.microsoft.com/office/powerpoint/2010/main" xmlns="" val="303145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SUMMARY OF ENEMY SITUATION (facts)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dirty="0"/>
              <a:t>1st Corps is dug in deep in area around Iskenderun, and element of 10th Armored Division is currently spotted same latitude as Incirlik.</a:t>
            </a:r>
          </a:p>
          <a:p>
            <a:endParaRPr lang="nb-NO" sz="1200" dirty="0"/>
          </a:p>
          <a:p>
            <a:r>
              <a:rPr lang="nb-NO" sz="1200" dirty="0"/>
              <a:t>Curently no movement of 2nd Corps as of yet.</a:t>
            </a:r>
          </a:p>
          <a:p>
            <a:endParaRPr lang="nb-NO" sz="1200" dirty="0"/>
          </a:p>
          <a:p>
            <a:r>
              <a:rPr lang="nb-NO" sz="1200" dirty="0"/>
              <a:t>3rd Corps is holding strong in GOLAN Heights region and are preparing for countering an Isreali offensive.</a:t>
            </a:r>
          </a:p>
          <a:p>
            <a:endParaRPr lang="nb-NO" sz="1200" dirty="0"/>
          </a:p>
          <a:p>
            <a:r>
              <a:rPr lang="nb-NO" sz="1200" dirty="0"/>
              <a:t>4th Corps is protecting Damaskus</a:t>
            </a:r>
          </a:p>
          <a:p>
            <a:endParaRPr lang="nb-NO" sz="1200" dirty="0"/>
          </a:p>
          <a:p>
            <a:r>
              <a:rPr lang="nb-NO" sz="1200" dirty="0"/>
              <a:t>5th Corps are currently stationary however is expected to be able to move within days if needed.</a:t>
            </a:r>
          </a:p>
          <a:p>
            <a:endParaRPr lang="nb-NO" sz="1200" dirty="0"/>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F4D1D71A-BDB6-4CE8-B62C-14E82B7EEC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51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(Short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32" y="627534"/>
            <a:ext cx="3428992" cy="4286280"/>
          </a:xfrm>
          <a:prstGeom prst="rect">
            <a:avLst/>
          </a:prstGeom>
          <a:noFill/>
          <a:ln>
            <a:solidFill>
              <a:schemeClr val="tx1"/>
            </a:solidFill>
          </a:ln>
        </p:spPr>
        <p:txBody>
          <a:bodyPr wrap="square" rtlCol="0">
            <a:normAutofit/>
          </a:bodyPr>
          <a:lstStyle/>
          <a:p>
            <a:r>
              <a:rPr lang="nb-NO" sz="1200" dirty="0"/>
              <a:t>10th Armour Division is anticipated capture and hold vitial crossroad between Incirlik and Gaziantep. Spearheaded platoons are very close to the crossroad.</a:t>
            </a:r>
          </a:p>
          <a:p>
            <a:endParaRPr lang="nb-NO" sz="1200" dirty="0"/>
          </a:p>
          <a:p>
            <a:r>
              <a:rPr lang="nb-NO" sz="1200" dirty="0"/>
              <a:t>2nd Corps is expected to hold until 10th Armour Division reaches its position. </a:t>
            </a:r>
          </a:p>
          <a:p>
            <a:endParaRPr lang="nb-NO" sz="1200" dirty="0"/>
          </a:p>
          <a:p>
            <a:r>
              <a:rPr lang="nb-NO" sz="1200" dirty="0"/>
              <a:t>3rd Corps will remain in a current hold waiting for the inevatable attack from Isreal and it’s allied. 32nd Motorized Division seems to be further to the west which can be an idication of Syrian forces trying to take Kiryat Shmona Airfield and low country all the way to the Lebanon border. </a:t>
            </a:r>
          </a:p>
          <a:p>
            <a:endParaRPr lang="nb-NO" sz="1200" dirty="0"/>
          </a:p>
          <a:p>
            <a:r>
              <a:rPr lang="nb-NO" sz="1200" dirty="0"/>
              <a:t>4th Corps have shown no indication of movement so far and is anticpated to stay and protect Damaskus</a:t>
            </a:r>
          </a:p>
          <a:p>
            <a:endParaRPr lang="nb-NO" sz="1200" dirty="0"/>
          </a:p>
          <a:p>
            <a:r>
              <a:rPr lang="nb-NO" sz="1200" dirty="0"/>
              <a:t>5th Corps will continue preparing to move if needed.</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3" name="Billede 2" descr="Et billede, der indeholder tekst, kort&#10;&#10;Automatisk genereret beskrivelse">
            <a:extLst>
              <a:ext uri="{FF2B5EF4-FFF2-40B4-BE49-F238E27FC236}">
                <a16:creationId xmlns:a16="http://schemas.microsoft.com/office/drawing/2014/main" xmlns="" id="{27E5CE78-8EF4-45FC-8473-22F5B977FA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5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(long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dirty="0"/>
              <a:t>Long term Syria is expected to take as much land as possible to positions itself as a force to be reckoned with.</a:t>
            </a:r>
          </a:p>
          <a:p>
            <a:pPr>
              <a:buFontTx/>
              <a:buChar char="-"/>
            </a:pPr>
            <a:endParaRPr lang="nb-NO" sz="1200" dirty="0"/>
          </a:p>
          <a:p>
            <a:r>
              <a:rPr lang="nb-NO" sz="1200" dirty="0"/>
              <a:t>It will give the country a better leverage in the future during international negotiations. </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3" name="Billede 2" descr="Et billede, der indeholder tekst, kort&#10;&#10;Automatisk genereret beskrivelse">
            <a:extLst>
              <a:ext uri="{FF2B5EF4-FFF2-40B4-BE49-F238E27FC236}">
                <a16:creationId xmlns:a16="http://schemas.microsoft.com/office/drawing/2014/main" xmlns="" id="{A60C319F-C0F1-4EC7-A026-9663562671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5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INTELLIGENCE GAPS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400" dirty="0"/>
              <a:t>Where are the Syrian SCUD units? </a:t>
            </a:r>
          </a:p>
          <a:p>
            <a:endParaRPr lang="en-US" sz="1400" dirty="0"/>
          </a:p>
          <a:p>
            <a:endParaRPr lang="en-US" sz="1400" dirty="0"/>
          </a:p>
          <a:p>
            <a:r>
              <a:rPr lang="en-US" sz="1400" dirty="0"/>
              <a:t>Are there any movement to positions of 4th Corps and 5th Corps and if so in which direction? </a:t>
            </a:r>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3" name="Billede 2" descr="Et billede, der indeholder tekst, kort&#10;&#10;Automatisk genereret beskrivelse">
            <a:extLst>
              <a:ext uri="{FF2B5EF4-FFF2-40B4-BE49-F238E27FC236}">
                <a16:creationId xmlns:a16="http://schemas.microsoft.com/office/drawing/2014/main" xmlns="" id="{91DCACAF-7C20-4F62-9F3D-0C34FABDB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5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1st Corps:</a:t>
            </a:r>
          </a:p>
          <a:p>
            <a:endParaRPr lang="nb-NO" sz="1200" dirty="0"/>
          </a:p>
          <a:p>
            <a:r>
              <a:rPr lang="nb-NO" sz="1200" dirty="0"/>
              <a:t>Took a heavy punch to the nose. </a:t>
            </a:r>
          </a:p>
          <a:p>
            <a:endParaRPr lang="nb-NO" sz="1200" dirty="0"/>
          </a:p>
          <a:p>
            <a:r>
              <a:rPr lang="nb-NO" sz="1200" dirty="0"/>
              <a:t>Corps HQ has </a:t>
            </a:r>
            <a:r>
              <a:rPr lang="nb-NO" sz="1200" dirty="0" err="1"/>
              <a:t>been</a:t>
            </a:r>
            <a:r>
              <a:rPr lang="nb-NO" sz="1200" dirty="0"/>
              <a:t> </a:t>
            </a:r>
            <a:r>
              <a:rPr lang="nb-NO" sz="1200" dirty="0" err="1" smtClean="0"/>
              <a:t>wiped</a:t>
            </a:r>
            <a:r>
              <a:rPr lang="nb-NO" sz="1200" dirty="0" smtClean="0"/>
              <a:t> </a:t>
            </a:r>
            <a:r>
              <a:rPr lang="nb-NO" sz="1200" dirty="0"/>
              <a:t>out along with it’s SA-6 Battalion and one of the SA-11 batteries.</a:t>
            </a:r>
          </a:p>
          <a:p>
            <a:endParaRPr lang="nb-NO" sz="1200" dirty="0"/>
          </a:p>
          <a:p>
            <a:r>
              <a:rPr lang="nb-NO" sz="1200" dirty="0"/>
              <a:t>In </a:t>
            </a:r>
            <a:r>
              <a:rPr lang="nb-NO" sz="1200" dirty="0" err="1"/>
              <a:t>the</a:t>
            </a:r>
            <a:r>
              <a:rPr lang="nb-NO" sz="1200" dirty="0"/>
              <a:t> </a:t>
            </a:r>
            <a:r>
              <a:rPr lang="nb-NO" sz="1200" dirty="0" smtClean="0"/>
              <a:t>city </a:t>
            </a:r>
            <a:r>
              <a:rPr lang="nb-NO" sz="1200" dirty="0"/>
              <a:t>of Iskenderun all SA-15’s supporting 11th Mechanized Division HQ have been neutralized.</a:t>
            </a:r>
          </a:p>
          <a:p>
            <a:pPr algn="l"/>
            <a:endParaRPr lang="nb-NO" sz="1200" dirty="0"/>
          </a:p>
          <a:p>
            <a:pPr algn="l"/>
            <a:r>
              <a:rPr lang="nb-NO" sz="1200" dirty="0"/>
              <a:t>To the north 10th Armored Division lost some platoons, which was spotted furth north than initially anticipated. </a:t>
            </a:r>
          </a:p>
          <a:p>
            <a:pPr algn="l"/>
            <a:endParaRPr lang="nb-NO" sz="1200" dirty="0"/>
          </a:p>
          <a:p>
            <a:pPr algn="l"/>
            <a:r>
              <a:rPr lang="nb-NO" sz="1200" dirty="0"/>
              <a:t>We lost two KA-50 in the North along with a single F/A-18.</a:t>
            </a:r>
          </a:p>
          <a:p>
            <a:pPr algn="l"/>
            <a:endParaRPr lang="nb-NO" sz="1200" dirty="0"/>
          </a:p>
          <a:p>
            <a:pPr algn="l"/>
            <a:endParaRPr lang="nb-NO" sz="1200" dirty="0"/>
          </a:p>
          <a:p>
            <a:pPr algn="l"/>
            <a:endParaRPr lang="nb-NO" sz="1200" dirty="0"/>
          </a:p>
          <a:p>
            <a:pPr algn="l"/>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1" name="Billede 20" descr="Et billede, der indeholder tekst, kort&#10;&#10;Automatisk genereret beskrivelse">
            <a:extLst>
              <a:ext uri="{FF2B5EF4-FFF2-40B4-BE49-F238E27FC236}">
                <a16:creationId xmlns:a16="http://schemas.microsoft.com/office/drawing/2014/main" xmlns="" id="{613AF80B-A69C-4A09-80F2-DD453B00145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6280"/>
          </a:xfrm>
          <a:prstGeom prst="rect">
            <a:avLst/>
          </a:prstGeom>
        </p:spPr>
      </p:pic>
    </p:spTree>
    <p:extLst>
      <p:ext uri="{BB962C8B-B14F-4D97-AF65-F5344CB8AC3E}">
        <p14:creationId xmlns:p14="http://schemas.microsoft.com/office/powerpoint/2010/main" xmlns="" val="2685150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1st Corps:</a:t>
            </a:r>
          </a:p>
          <a:p>
            <a:endParaRPr lang="nb-NO" sz="1200" dirty="0"/>
          </a:p>
          <a:p>
            <a:pPr algn="l"/>
            <a:r>
              <a:rPr lang="nb-NO" sz="1200" dirty="0"/>
              <a:t>One or two artillery section of Msta or Akatsia have been spotted </a:t>
            </a:r>
            <a:r>
              <a:rPr lang="en-US" sz="1200" dirty="0"/>
              <a:t>G#33.</a:t>
            </a:r>
            <a:endParaRPr lang="nb-NO" sz="1200" dirty="0"/>
          </a:p>
          <a:p>
            <a:pPr algn="l"/>
            <a:endParaRPr lang="nb-NO" sz="1200" dirty="0"/>
          </a:p>
          <a:p>
            <a:pPr algn="l"/>
            <a:r>
              <a:rPr lang="nb-NO" sz="1200" dirty="0"/>
              <a:t>11th Mechanized Division is occupying Iskenderun, but there have been reports of BTR-80’s G#15 to the south of the city indicating that 12th Motorized Division has sent reinforcements.</a:t>
            </a:r>
          </a:p>
          <a:p>
            <a:pPr algn="l"/>
            <a:endParaRPr lang="nb-NO" sz="1200" dirty="0"/>
          </a:p>
          <a:p>
            <a:pPr algn="l"/>
            <a:r>
              <a:rPr lang="nb-NO" sz="1200" dirty="0"/>
              <a:t>Armor has also been reported to the south west of the city G#19. </a:t>
            </a:r>
          </a:p>
          <a:p>
            <a:pPr algn="l"/>
            <a:endParaRPr lang="nb-NO" sz="1200" dirty="0"/>
          </a:p>
          <a:p>
            <a:pPr algn="l"/>
            <a:r>
              <a:rPr lang="nb-NO" sz="1200" dirty="0"/>
              <a:t>Sborka is reported in the hill north east of the city G#25. SA-15 mentioned G#29 is believed to be same as the one reported destroyed G#9.</a:t>
            </a:r>
          </a:p>
          <a:p>
            <a:pPr algn="l"/>
            <a:endParaRPr lang="nb-NO" sz="1200" dirty="0"/>
          </a:p>
          <a:p>
            <a:pPr algn="l"/>
            <a:r>
              <a:rPr lang="nb-NO" sz="1200" dirty="0"/>
              <a:t>SA-6 spotted G#40 and possible EWR G#41.</a:t>
            </a:r>
          </a:p>
          <a:p>
            <a:pPr algn="l"/>
            <a:endParaRPr lang="nb-NO" sz="1200" dirty="0"/>
          </a:p>
          <a:p>
            <a:pPr algn="l"/>
            <a:r>
              <a:rPr lang="nb-NO" sz="1200" b="1" dirty="0">
                <a:solidFill>
                  <a:srgbClr val="FF0000"/>
                </a:solidFill>
              </a:rPr>
              <a:t>Tent structure G#30 is evaluated as a field hospital an must NOT be engaged.</a:t>
            </a:r>
          </a:p>
          <a:p>
            <a:pPr algn="l"/>
            <a:endParaRPr lang="nb-NO" sz="1200" dirty="0"/>
          </a:p>
          <a:p>
            <a:pPr algn="l"/>
            <a:endParaRPr lang="nb-NO" sz="1200" dirty="0"/>
          </a:p>
          <a:p>
            <a:pPr algn="l"/>
            <a:endParaRPr lang="nb-NO" sz="1200" dirty="0"/>
          </a:p>
          <a:p>
            <a:pPr algn="l"/>
            <a:endParaRPr lang="nb-NO" sz="1200" dirty="0"/>
          </a:p>
          <a:p>
            <a:pPr algn="l"/>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1" name="Billede 20" descr="Et billede, der indeholder tekst, kort&#10;&#10;Automatisk genereret beskrivelse">
            <a:extLst>
              <a:ext uri="{FF2B5EF4-FFF2-40B4-BE49-F238E27FC236}">
                <a16:creationId xmlns:a16="http://schemas.microsoft.com/office/drawing/2014/main" xmlns="" id="{344C4998-300D-4DF8-BF27-37B449F5A6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6431" y="642960"/>
            <a:ext cx="5720130" cy="4286244"/>
          </a:xfrm>
          <a:prstGeom prst="rect">
            <a:avLst/>
          </a:prstGeom>
        </p:spPr>
      </p:pic>
    </p:spTree>
    <p:extLst>
      <p:ext uri="{BB962C8B-B14F-4D97-AF65-F5344CB8AC3E}">
        <p14:creationId xmlns:p14="http://schemas.microsoft.com/office/powerpoint/2010/main" xmlns="" val="172823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1st Corps:</a:t>
            </a:r>
          </a:p>
          <a:p>
            <a:endParaRPr lang="nb-NO" sz="1200" dirty="0"/>
          </a:p>
          <a:p>
            <a:r>
              <a:rPr lang="nb-NO" sz="1200" dirty="0"/>
              <a:t>One SA-11 batteries supporting 1st Corps HQ is unacounted for. </a:t>
            </a:r>
          </a:p>
          <a:p>
            <a:endParaRPr lang="nb-NO" sz="1200" dirty="0"/>
          </a:p>
          <a:p>
            <a:pPr algn="l"/>
            <a:r>
              <a:rPr lang="nb-NO" sz="1200" dirty="0"/>
              <a:t>10th Armored Division and 12th Motorized Division Division HQ SA-15’s are unacounted for.</a:t>
            </a:r>
          </a:p>
          <a:p>
            <a:endParaRPr lang="nb-NO" sz="1200" dirty="0"/>
          </a:p>
          <a:p>
            <a:pPr algn="l"/>
            <a:r>
              <a:rPr lang="pt-BR" sz="1200" dirty="0"/>
              <a:t>Un-confirmed locations of Heavy Rocket Regiments SA-8, but one of the Heavy Rocket Regiments is believed to be further the north to support advancing forces of 10th Amored Division. </a:t>
            </a:r>
          </a:p>
          <a:p>
            <a:pPr algn="l"/>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19" name="Billede 18" descr="Et billede, der indeholder tekst, kort&#10;&#10;Automatisk genereret beskrivelse">
            <a:extLst>
              <a:ext uri="{FF2B5EF4-FFF2-40B4-BE49-F238E27FC236}">
                <a16:creationId xmlns:a16="http://schemas.microsoft.com/office/drawing/2014/main" xmlns="" id="{54235D6C-B932-4AD4-9B7C-7BC94406B8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5796" y="643062"/>
            <a:ext cx="5715039" cy="4288808"/>
          </a:xfrm>
          <a:prstGeom prst="rect">
            <a:avLst/>
          </a:prstGeom>
        </p:spPr>
      </p:pic>
    </p:spTree>
    <p:extLst>
      <p:ext uri="{BB962C8B-B14F-4D97-AF65-F5344CB8AC3E}">
        <p14:creationId xmlns:p14="http://schemas.microsoft.com/office/powerpoint/2010/main" xmlns="" val="1997886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2nd Corps:</a:t>
            </a:r>
          </a:p>
          <a:p>
            <a:endParaRPr lang="nb-NO" sz="1200" dirty="0"/>
          </a:p>
          <a:p>
            <a:r>
              <a:rPr lang="nb-NO" sz="1200" dirty="0"/>
              <a:t>Both Syrian army HQ building (OPARTGT001 &amp; OPARTGT002 ) in the city of Aleppo has been destroyed. </a:t>
            </a:r>
          </a:p>
          <a:p>
            <a:endParaRPr lang="nb-NO" sz="1200" dirty="0"/>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19" name="Billede 18" descr="Et billede, der indeholder tekst, kort&#10;&#10;Automatisk genereret beskrivelse">
            <a:extLst>
              <a:ext uri="{FF2B5EF4-FFF2-40B4-BE49-F238E27FC236}">
                <a16:creationId xmlns:a16="http://schemas.microsoft.com/office/drawing/2014/main" xmlns="" id="{42D306BA-8AE1-4363-BF15-9238DB4BAF7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87564"/>
          </a:xfrm>
          <a:prstGeom prst="rect">
            <a:avLst/>
          </a:prstGeom>
        </p:spPr>
      </p:pic>
    </p:spTree>
    <p:extLst>
      <p:ext uri="{BB962C8B-B14F-4D97-AF65-F5344CB8AC3E}">
        <p14:creationId xmlns:p14="http://schemas.microsoft.com/office/powerpoint/2010/main" xmlns="" val="69656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2nd Corps:</a:t>
            </a:r>
          </a:p>
          <a:p>
            <a:endParaRPr lang="nb-NO" sz="1200" dirty="0"/>
          </a:p>
          <a:p>
            <a:r>
              <a:rPr lang="nb-NO" sz="1200" dirty="0"/>
              <a:t>No further INTEL in this area. INTEL from D+1 still stands:</a:t>
            </a:r>
          </a:p>
          <a:p>
            <a:endParaRPr lang="nb-NO" sz="1200" dirty="0"/>
          </a:p>
          <a:p>
            <a:r>
              <a:rPr lang="nb-NO" sz="1200" dirty="0"/>
              <a:t>«</a:t>
            </a:r>
            <a:r>
              <a:rPr lang="nb-NO" sz="900" i="1" dirty="0"/>
              <a:t>Is of last reports stationary south-east of Minakh (N36º 31.000 E037º 02.000). However is anticipated to push north into turkey towards Gaziantep. </a:t>
            </a:r>
          </a:p>
          <a:p>
            <a:endParaRPr lang="nb-NO" sz="900" i="1" dirty="0"/>
          </a:p>
          <a:p>
            <a:r>
              <a:rPr lang="nb-NO" sz="900" i="1" dirty="0"/>
              <a:t>2nd Corps is a slightly decimated Corps missing the a Amored Division, Air Defence Division as well as Rocket Artillery Regiment. </a:t>
            </a:r>
          </a:p>
          <a:p>
            <a:endParaRPr lang="nb-NO" sz="900" i="1" dirty="0"/>
          </a:p>
          <a:p>
            <a:r>
              <a:rPr lang="en-US" sz="900" i="1" dirty="0"/>
              <a:t>21st Mechanized Division, has moved forward to the border, IVO N36 35.000 E037 03.000. </a:t>
            </a:r>
          </a:p>
          <a:p>
            <a:endParaRPr lang="en-US" sz="900" i="1" dirty="0"/>
          </a:p>
          <a:p>
            <a:r>
              <a:rPr lang="en-US" sz="900" i="1" dirty="0"/>
              <a:t>22nd Motorized Division, has moved forward to the border, IVO N36.37.000 E037 27.000. </a:t>
            </a:r>
            <a:endParaRPr lang="pt-BR" sz="900" i="1" dirty="0"/>
          </a:p>
          <a:p>
            <a:pPr algn="l"/>
            <a:endParaRPr lang="nb-NO" sz="900" i="1" dirty="0"/>
          </a:p>
          <a:p>
            <a:pPr algn="l"/>
            <a:r>
              <a:rPr lang="nb-NO" sz="900" i="1" dirty="0"/>
              <a:t>Un-confirmed locations of SA-15, SA6 &amp; SA-11</a:t>
            </a:r>
            <a:r>
              <a:rPr lang="nb-NO" sz="1200" dirty="0"/>
              <a:t>»</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Billede 3" descr="Et billede, der indeholder tekst, kort&#10;&#10;Automatisk genereret beskrivelse">
            <a:extLst>
              <a:ext uri="{FF2B5EF4-FFF2-40B4-BE49-F238E27FC236}">
                <a16:creationId xmlns:a16="http://schemas.microsoft.com/office/drawing/2014/main" xmlns="" id="{0DA93291-8626-4FFD-B75B-D20EFCA462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9410"/>
            <a:ext cx="5706392" cy="4279794"/>
          </a:xfrm>
          <a:prstGeom prst="rect">
            <a:avLst/>
          </a:prstGeom>
        </p:spPr>
      </p:pic>
    </p:spTree>
    <p:extLst>
      <p:ext uri="{BB962C8B-B14F-4D97-AF65-F5344CB8AC3E}">
        <p14:creationId xmlns:p14="http://schemas.microsoft.com/office/powerpoint/2010/main" xmlns="" val="182009218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3rd Corps:</a:t>
            </a:r>
          </a:p>
          <a:p>
            <a:endParaRPr lang="nb-NO" sz="1200" dirty="0"/>
          </a:p>
          <a:p>
            <a:r>
              <a:rPr lang="nb-NO" sz="1200" dirty="0"/>
              <a:t>Lost </a:t>
            </a:r>
            <a:r>
              <a:rPr lang="nb-NO" sz="1200" dirty="0" err="1"/>
              <a:t>some</a:t>
            </a:r>
            <a:r>
              <a:rPr lang="nb-NO" sz="1200" dirty="0"/>
              <a:t> </a:t>
            </a:r>
            <a:r>
              <a:rPr lang="nb-NO" sz="1200" dirty="0" err="1" smtClean="0"/>
              <a:t>platoon</a:t>
            </a:r>
            <a:r>
              <a:rPr lang="nb-NO" sz="1200" dirty="0" smtClean="0"/>
              <a:t> </a:t>
            </a:r>
            <a:r>
              <a:rPr lang="nb-NO" sz="1200" dirty="0"/>
              <a:t>of BMP-2’s, along with a few Shilka’s and SA-13’s.</a:t>
            </a:r>
          </a:p>
          <a:p>
            <a:endParaRPr lang="nb-NO" sz="1200" dirty="0"/>
          </a:p>
          <a:p>
            <a:r>
              <a:rPr lang="nb-NO" sz="1200" dirty="0"/>
              <a:t>2xKA-50 lost and 1xA-10C took heavy damage. </a:t>
            </a:r>
          </a:p>
          <a:p>
            <a:endParaRPr lang="nb-NO" sz="1200" dirty="0"/>
          </a:p>
          <a:p>
            <a:endParaRPr lang="nb-NO" sz="1200" dirty="0"/>
          </a:p>
          <a:p>
            <a:endParaRPr lang="nb-NO" sz="1200" dirty="0"/>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1" name="Billede 20" descr="Et billede, der indeholder tekst, kort&#10;&#10;Automatisk genereret beskrivelse">
            <a:extLst>
              <a:ext uri="{FF2B5EF4-FFF2-40B4-BE49-F238E27FC236}">
                <a16:creationId xmlns:a16="http://schemas.microsoft.com/office/drawing/2014/main" xmlns="" id="{D5A52FBF-2B60-47E6-88D7-3501F5140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35267" y="642924"/>
            <a:ext cx="5715040" cy="4286280"/>
          </a:xfrm>
          <a:prstGeom prst="rect">
            <a:avLst/>
          </a:prstGeom>
        </p:spPr>
      </p:pic>
    </p:spTree>
    <p:extLst>
      <p:ext uri="{BB962C8B-B14F-4D97-AF65-F5344CB8AC3E}">
        <p14:creationId xmlns:p14="http://schemas.microsoft.com/office/powerpoint/2010/main" xmlns="" val="107236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3rd Corps:</a:t>
            </a:r>
          </a:p>
          <a:p>
            <a:endParaRPr lang="nb-NO" sz="1200" dirty="0"/>
          </a:p>
          <a:p>
            <a:r>
              <a:rPr lang="nb-NO" sz="1200" dirty="0"/>
              <a:t>Divisional HQ sighted </a:t>
            </a:r>
            <a:r>
              <a:rPr lang="da-DK" sz="1200" dirty="0"/>
              <a:t>N32º 52.279 E035º 53.680 + </a:t>
            </a:r>
            <a:r>
              <a:rPr lang="da-DK" sz="1200" dirty="0" err="1"/>
              <a:t>Sborka</a:t>
            </a:r>
            <a:r>
              <a:rPr lang="da-DK" sz="1200" dirty="0"/>
              <a:t>, </a:t>
            </a:r>
            <a:r>
              <a:rPr lang="da-DK" sz="1200" dirty="0" err="1"/>
              <a:t>protected</a:t>
            </a:r>
            <a:r>
              <a:rPr lang="da-DK" sz="1200" dirty="0"/>
              <a:t> by 3xSA-15 sites G#6. </a:t>
            </a:r>
          </a:p>
          <a:p>
            <a:r>
              <a:rPr lang="da-DK" sz="1200" dirty="0"/>
              <a:t>G#7 gives location of </a:t>
            </a:r>
            <a:r>
              <a:rPr lang="da-DK" sz="1200" dirty="0" err="1"/>
              <a:t>one</a:t>
            </a:r>
            <a:r>
              <a:rPr lang="da-DK" sz="1200" dirty="0"/>
              <a:t> of the </a:t>
            </a:r>
            <a:r>
              <a:rPr lang="da-DK" sz="1200" dirty="0" err="1"/>
              <a:t>three</a:t>
            </a:r>
            <a:r>
              <a:rPr lang="da-DK" sz="1200" dirty="0"/>
              <a:t> SA-15 sites.</a:t>
            </a:r>
            <a:endParaRPr lang="nb-NO" sz="1200" dirty="0"/>
          </a:p>
          <a:p>
            <a:endParaRPr lang="nb-NO" sz="1200" dirty="0"/>
          </a:p>
          <a:p>
            <a:r>
              <a:rPr lang="nb-NO" sz="1200" dirty="0"/>
              <a:t>Mechanized company spotted G#5, protected by Shilka and SA-13.</a:t>
            </a:r>
          </a:p>
          <a:p>
            <a:endParaRPr lang="nb-NO" sz="1200" dirty="0"/>
          </a:p>
          <a:p>
            <a:r>
              <a:rPr lang="nb-NO" sz="1200" dirty="0"/>
              <a:t>Further to the north a SA-15  G#4 is spotted to the rear, believed to be surporting 30th Armored Division HQ.</a:t>
            </a:r>
          </a:p>
          <a:p>
            <a:endParaRPr lang="nb-NO" sz="1200" dirty="0"/>
          </a:p>
          <a:p>
            <a:r>
              <a:rPr lang="nb-NO" sz="1200" dirty="0"/>
              <a:t>31st Motorized Division is further into the Golan Height area then initially anticipated G#8. </a:t>
            </a:r>
          </a:p>
          <a:p>
            <a:endParaRPr lang="nb-NO" sz="1200" dirty="0"/>
          </a:p>
          <a:p>
            <a:endParaRPr lang="nb-NO" sz="1200" dirty="0"/>
          </a:p>
          <a:p>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21" name="Billede 20" descr="Et billede, der indeholder tekst, kort&#10;&#10;Automatisk genereret beskrivelse">
            <a:extLst>
              <a:ext uri="{FF2B5EF4-FFF2-40B4-BE49-F238E27FC236}">
                <a16:creationId xmlns:a16="http://schemas.microsoft.com/office/drawing/2014/main" xmlns="" id="{EE0BB536-28E6-47BA-81E3-7D56D0ACE1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39763" y="652445"/>
            <a:ext cx="5679729" cy="4259797"/>
          </a:xfrm>
          <a:prstGeom prst="rect">
            <a:avLst/>
          </a:prstGeom>
        </p:spPr>
      </p:pic>
    </p:spTree>
    <p:extLst>
      <p:ext uri="{BB962C8B-B14F-4D97-AF65-F5344CB8AC3E}">
        <p14:creationId xmlns:p14="http://schemas.microsoft.com/office/powerpoint/2010/main" xmlns="" val="212226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nb-NO" sz="1200" b="1" dirty="0"/>
              <a:t>Syrian 3rd Corps:</a:t>
            </a:r>
          </a:p>
          <a:p>
            <a:endParaRPr lang="nb-NO" sz="1200" dirty="0"/>
          </a:p>
          <a:p>
            <a:pPr algn="l"/>
            <a:r>
              <a:rPr lang="nb-NO" sz="1200" dirty="0"/>
              <a:t>32nd Motorized Division HQ SA-15’s are un-acounted for. </a:t>
            </a:r>
          </a:p>
          <a:p>
            <a:pPr algn="l"/>
            <a:endParaRPr lang="nb-NO" sz="1200" dirty="0"/>
          </a:p>
          <a:p>
            <a:r>
              <a:rPr lang="pt-BR" sz="1200" dirty="0"/>
              <a:t>Un-confirmed locations of Heavy Rocket Regiments SA-8</a:t>
            </a:r>
          </a:p>
          <a:p>
            <a:pPr algn="l"/>
            <a:endParaRPr lang="nb-NO" sz="1200" dirty="0"/>
          </a:p>
          <a:p>
            <a:r>
              <a:rPr lang="pt-BR" sz="1200" dirty="0"/>
              <a:t>Un-confirmed locations of Corps HQ SA-6 &amp; SA-11</a:t>
            </a:r>
          </a:p>
          <a:p>
            <a:pPr algn="l"/>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19" name="Billede 18" descr="Et billede, der indeholder tekst, kort&#10;&#10;Automatisk genereret beskrivelse">
            <a:extLst>
              <a:ext uri="{FF2B5EF4-FFF2-40B4-BE49-F238E27FC236}">
                <a16:creationId xmlns:a16="http://schemas.microsoft.com/office/drawing/2014/main" xmlns="" id="{434EDB09-3CB3-4CB8-8955-02287D84BC6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8960" y="642924"/>
            <a:ext cx="5715040" cy="4290044"/>
          </a:xfrm>
          <a:prstGeom prst="rect">
            <a:avLst/>
          </a:prstGeom>
        </p:spPr>
      </p:pic>
    </p:spTree>
    <p:extLst>
      <p:ext uri="{BB962C8B-B14F-4D97-AF65-F5344CB8AC3E}">
        <p14:creationId xmlns:p14="http://schemas.microsoft.com/office/powerpoint/2010/main" xmlns="" val="2892959168"/>
      </p:ext>
    </p:extLst>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5918</TotalTime>
  <Words>1536</Words>
  <Application>Microsoft Office PowerPoint</Application>
  <PresentationFormat>Skjermfremvisning (16:9)</PresentationFormat>
  <Paragraphs>419</Paragraphs>
  <Slides>19</Slides>
  <Notes>1</Notes>
  <HiddenSlides>3</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MAJOR EVENTS LAST PERIOD </vt:lpstr>
      <vt:lpstr>MAJOR EVENTS LAST PERIOD </vt:lpstr>
      <vt:lpstr>MAJOR EVENTS LAST PERIOD </vt:lpstr>
      <vt:lpstr>MAJOR EVENTS LAST PERIOD </vt:lpstr>
      <vt:lpstr>MAJOR EVENTS LAST PERIOD </vt:lpstr>
      <vt:lpstr>MAJOR EVENTS LAST PERIOD </vt:lpstr>
      <vt:lpstr>MAJOR EVENTS LAST PERIOD </vt:lpstr>
      <vt:lpstr>MAJOR EVENTS LAST PERIOD </vt:lpstr>
      <vt:lpstr>MAJOR EVENTS LAST PERIOD </vt:lpstr>
      <vt:lpstr>MAJOR EVENTS LAST PERIOD </vt:lpstr>
      <vt:lpstr>MAJOR EVENTS LAST PERIOD </vt:lpstr>
      <vt:lpstr>BDA LAST PERIOD </vt:lpstr>
      <vt:lpstr>BDA LAST PERIOD </vt:lpstr>
      <vt:lpstr>BDA LAST PERIOD </vt:lpstr>
      <vt:lpstr>SUMMARY OF ENEMY SITUATION (facts)</vt:lpstr>
      <vt:lpstr>ASSESSMENT OF ENEMY SITUATION (Short term)</vt:lpstr>
      <vt:lpstr>ASSESSMENT OF ENEMY SITUATION (long term)</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lastModifiedBy>Neck</cp:lastModifiedBy>
  <cp:revision>420</cp:revision>
  <dcterms:created xsi:type="dcterms:W3CDTF">2019-03-12T22:01:00Z</dcterms:created>
  <dcterms:modified xsi:type="dcterms:W3CDTF">2020-09-24T19:41:09Z</dcterms:modified>
</cp:coreProperties>
</file>